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0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g_LtZeSNk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25386" y="191531"/>
            <a:ext cx="8915399" cy="1035908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rgbClr val="3D0F3A"/>
                </a:solidFill>
              </a:rPr>
              <a:t>性別平等</a:t>
            </a:r>
            <a:endParaRPr lang="zh-TW" altLang="en-US" dirty="0">
              <a:solidFill>
                <a:srgbClr val="3D0F3A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71159" y="1227439"/>
            <a:ext cx="8915399" cy="5453447"/>
          </a:xfrm>
        </p:spPr>
        <p:txBody>
          <a:bodyPr>
            <a:normAutofit/>
          </a:bodyPr>
          <a:lstStyle/>
          <a:p>
            <a:r>
              <a:rPr lang="en-US" altLang="zh-TW" sz="3000" dirty="0" smtClean="0"/>
              <a:t>1.</a:t>
            </a:r>
            <a:r>
              <a:rPr lang="zh-TW" altLang="en-US" sz="3000" dirty="0" smtClean="0"/>
              <a:t>學校性別平等教育之教育宣導活動</a:t>
            </a:r>
            <a:endParaRPr lang="en-US" altLang="zh-TW" sz="3000" dirty="0" smtClean="0"/>
          </a:p>
          <a:p>
            <a:r>
              <a:rPr lang="en-US" altLang="zh-TW" sz="3000" dirty="0" smtClean="0"/>
              <a:t>2.</a:t>
            </a:r>
            <a:r>
              <a:rPr lang="zh-TW" altLang="en-US" sz="3000" dirty="0" smtClean="0"/>
              <a:t>教師性別意識增能</a:t>
            </a:r>
            <a:endParaRPr lang="en-US" altLang="zh-TW" sz="3000" dirty="0" smtClean="0"/>
          </a:p>
          <a:p>
            <a:r>
              <a:rPr lang="en-US" altLang="zh-TW" sz="3000" dirty="0" smtClean="0"/>
              <a:t>3.</a:t>
            </a:r>
            <a:r>
              <a:rPr lang="zh-TW" altLang="en-US" sz="3000" dirty="0" smtClean="0"/>
              <a:t>學生懷孕受教權維護及輔導協助</a:t>
            </a:r>
            <a:endParaRPr lang="en-US" altLang="zh-TW" sz="3000" dirty="0" smtClean="0"/>
          </a:p>
          <a:p>
            <a:endParaRPr lang="en-US" altLang="zh-TW" sz="3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活化</a:t>
            </a: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教育宣導</a:t>
            </a:r>
            <a:endParaRPr lang="en-US" altLang="zh-TW" sz="3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000" dirty="0" smtClean="0"/>
              <a:t>4/20</a:t>
            </a:r>
            <a:r>
              <a:rPr lang="zh-TW" altLang="en-US" sz="3000" dirty="0" smtClean="0"/>
              <a:t>性別平等教育日</a:t>
            </a:r>
            <a:endParaRPr lang="en-US" altLang="zh-TW" sz="3000" dirty="0" smtClean="0"/>
          </a:p>
          <a:p>
            <a:r>
              <a:rPr lang="en-US" altLang="zh-TW" sz="3000" dirty="0" smtClean="0"/>
              <a:t>4</a:t>
            </a:r>
            <a:r>
              <a:rPr lang="zh-TW" altLang="en-US" sz="3000" dirty="0" smtClean="0"/>
              <a:t>月第</a:t>
            </a:r>
            <a:r>
              <a:rPr lang="en-US" altLang="zh-TW" sz="3000" dirty="0" smtClean="0"/>
              <a:t>2</a:t>
            </a:r>
            <a:r>
              <a:rPr lang="zh-TW" altLang="en-US" sz="3000" dirty="0" smtClean="0"/>
              <a:t>個星期三國際粉紅日</a:t>
            </a:r>
            <a:endParaRPr lang="en-US" altLang="zh-TW" sz="3000" dirty="0" smtClean="0"/>
          </a:p>
          <a:p>
            <a:r>
              <a:rPr lang="en-US" altLang="zh-TW" sz="3000" dirty="0" smtClean="0"/>
              <a:t>4</a:t>
            </a:r>
            <a:r>
              <a:rPr lang="zh-TW" altLang="en-US" sz="3000" dirty="0" smtClean="0"/>
              <a:t>月最後</a:t>
            </a:r>
            <a:r>
              <a:rPr lang="en-US" altLang="zh-TW" sz="3000" dirty="0" smtClean="0"/>
              <a:t>1</a:t>
            </a:r>
            <a:r>
              <a:rPr lang="zh-TW" altLang="en-US" sz="3000" dirty="0" smtClean="0"/>
              <a:t>個週三丹寧日</a:t>
            </a:r>
            <a:endParaRPr lang="en-US" altLang="zh-TW" sz="3000" dirty="0" smtClean="0"/>
          </a:p>
          <a:p>
            <a:r>
              <a:rPr lang="en-US" altLang="zh-TW" sz="3000" dirty="0" smtClean="0"/>
              <a:t>10/11</a:t>
            </a:r>
            <a:r>
              <a:rPr lang="zh-TW" altLang="en-US" sz="3000" dirty="0" smtClean="0"/>
              <a:t>國際女孩日</a:t>
            </a:r>
            <a:endParaRPr lang="en-US" altLang="zh-TW" sz="3000" dirty="0" smtClean="0"/>
          </a:p>
          <a:p>
            <a:endParaRPr lang="zh-TW" altLang="en-US" dirty="0"/>
          </a:p>
        </p:txBody>
      </p:sp>
      <p:sp>
        <p:nvSpPr>
          <p:cNvPr id="4" name="AutoShape 2" descr="訊息專區-性別與健康研究室-國防醫學院National Defense Medical C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974" y="1780047"/>
            <a:ext cx="2108885" cy="198958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127" y="1082833"/>
            <a:ext cx="2143125" cy="21431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6859" y="4212638"/>
            <a:ext cx="2333625" cy="19621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087" y="434045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7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184" y="0"/>
            <a:ext cx="8569653" cy="421045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性別平等教育的學習主題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1935" y="643467"/>
            <a:ext cx="11172811" cy="633398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zh-TW" altLang="en-US" dirty="0"/>
          </a:p>
          <a:p>
            <a:r>
              <a:rPr lang="zh-TW" altLang="en-US" sz="2900" b="1" dirty="0"/>
              <a:t>生理性別、性傾向、性別特質與性別認同多樣性的尊重：</a:t>
            </a:r>
            <a:r>
              <a:rPr lang="zh-TW" altLang="en-US" sz="2900" dirty="0"/>
              <a:t>從生理、心理兩層面理解性別多樣性。</a:t>
            </a:r>
            <a:br>
              <a:rPr lang="zh-TW" altLang="en-US" sz="2900" dirty="0"/>
            </a:br>
            <a:r>
              <a:rPr lang="zh-TW" altLang="en-US" sz="2900" dirty="0"/>
              <a:t/>
            </a:r>
            <a:br>
              <a:rPr lang="zh-TW" altLang="en-US" sz="2900" dirty="0"/>
            </a:br>
            <a:endParaRPr lang="zh-TW" altLang="en-US" sz="2900" dirty="0"/>
          </a:p>
          <a:p>
            <a:r>
              <a:rPr lang="zh-TW" altLang="en-US" sz="2900" b="1" dirty="0"/>
              <a:t>突破性別角色與消除性別歧視：</a:t>
            </a:r>
            <a:r>
              <a:rPr lang="zh-TW" altLang="en-US" sz="2900" dirty="0"/>
              <a:t>覺察性別刻板印象和限制，破除性別歧視。</a:t>
            </a:r>
            <a:br>
              <a:rPr lang="zh-TW" altLang="en-US" sz="2900" dirty="0"/>
            </a:br>
            <a:r>
              <a:rPr lang="zh-TW" altLang="en-US" sz="2900" dirty="0"/>
              <a:t/>
            </a:r>
            <a:br>
              <a:rPr lang="zh-TW" altLang="en-US" sz="2900" dirty="0"/>
            </a:br>
            <a:endParaRPr lang="zh-TW" altLang="en-US" sz="2900" dirty="0"/>
          </a:p>
          <a:p>
            <a:r>
              <a:rPr lang="zh-TW" altLang="en-US" sz="2900" b="1" dirty="0"/>
              <a:t>身體自主權的尊重與維護：</a:t>
            </a:r>
            <a:r>
              <a:rPr lang="zh-TW" altLang="en-US" sz="2900" dirty="0"/>
              <a:t>了解身體界線與尊重他人的身體自主權。</a:t>
            </a:r>
            <a:br>
              <a:rPr lang="zh-TW" altLang="en-US" sz="2900" dirty="0"/>
            </a:br>
            <a:r>
              <a:rPr lang="zh-TW" altLang="en-US" sz="2900" dirty="0"/>
              <a:t/>
            </a:r>
            <a:br>
              <a:rPr lang="zh-TW" altLang="en-US" sz="2900" dirty="0"/>
            </a:br>
            <a:endParaRPr lang="zh-TW" altLang="en-US" sz="2900" dirty="0"/>
          </a:p>
          <a:p>
            <a:r>
              <a:rPr lang="zh-TW" altLang="en-US" sz="2900" b="1" dirty="0"/>
              <a:t>性騷擾、性侵害與性霸凌的防治：</a:t>
            </a:r>
            <a:r>
              <a:rPr lang="zh-TW" altLang="en-US" sz="2900" dirty="0"/>
              <a:t>了解性騷擾、性侵害與性霸凌的差異及求助管道。</a:t>
            </a:r>
            <a:br>
              <a:rPr lang="zh-TW" altLang="en-US" sz="2900" dirty="0"/>
            </a:br>
            <a:r>
              <a:rPr lang="zh-TW" altLang="en-US" sz="2900" dirty="0"/>
              <a:t/>
            </a:r>
            <a:br>
              <a:rPr lang="zh-TW" altLang="en-US" sz="2900" dirty="0"/>
            </a:br>
            <a:endParaRPr lang="zh-TW" altLang="en-US" sz="2900" dirty="0"/>
          </a:p>
          <a:p>
            <a:r>
              <a:rPr lang="zh-TW" altLang="en-US" sz="2900" b="1" dirty="0"/>
              <a:t>語言、文字與符號的性別意涵分析：</a:t>
            </a:r>
            <a:r>
              <a:rPr lang="zh-TW" altLang="en-US" sz="2900" dirty="0"/>
              <a:t>理解、分析語言背後的意涵，並在生活中適當使用性別平等的語言和文字。</a:t>
            </a:r>
            <a:br>
              <a:rPr lang="zh-TW" altLang="en-US" sz="2900" dirty="0"/>
            </a:br>
            <a:r>
              <a:rPr lang="zh-TW" altLang="en-US" sz="2900" dirty="0"/>
              <a:t/>
            </a:r>
            <a:br>
              <a:rPr lang="zh-TW" altLang="en-US" sz="2900" dirty="0"/>
            </a:br>
            <a:endParaRPr lang="zh-TW" altLang="en-US" sz="2900" dirty="0"/>
          </a:p>
          <a:p>
            <a:r>
              <a:rPr lang="zh-TW" altLang="en-US" sz="2900" b="1" dirty="0"/>
              <a:t>科技、資訊與媒體的性別識讀：</a:t>
            </a:r>
            <a:r>
              <a:rPr lang="zh-TW" altLang="en-US" sz="2900" dirty="0"/>
              <a:t>培養從媒體與科技的使用中培養性別平等識讀的概念。</a:t>
            </a:r>
            <a:br>
              <a:rPr lang="zh-TW" altLang="en-US" sz="2900" dirty="0"/>
            </a:br>
            <a:r>
              <a:rPr lang="zh-TW" altLang="en-US" sz="2900" dirty="0"/>
              <a:t/>
            </a:r>
            <a:br>
              <a:rPr lang="zh-TW" altLang="en-US" sz="2900" dirty="0"/>
            </a:br>
            <a:endParaRPr lang="zh-TW" altLang="en-US" sz="2900" dirty="0"/>
          </a:p>
          <a:p>
            <a:r>
              <a:rPr lang="zh-TW" altLang="en-US" sz="2900" b="1" dirty="0"/>
              <a:t>性別權益與公共參與：</a:t>
            </a:r>
            <a:r>
              <a:rPr lang="zh-TW" altLang="en-US" sz="2900" dirty="0"/>
              <a:t>強調性別相關的權益及相關活動的身體力行與實踐。</a:t>
            </a:r>
            <a:br>
              <a:rPr lang="zh-TW" altLang="en-US" sz="2900" dirty="0"/>
            </a:br>
            <a:r>
              <a:rPr lang="zh-TW" altLang="en-US" sz="2900" dirty="0"/>
              <a:t/>
            </a:r>
            <a:br>
              <a:rPr lang="zh-TW" altLang="en-US" sz="2900" dirty="0"/>
            </a:br>
            <a:endParaRPr lang="zh-TW" altLang="en-US" sz="2900" dirty="0"/>
          </a:p>
          <a:p>
            <a:r>
              <a:rPr lang="zh-TW" altLang="en-US" sz="2900" b="1" dirty="0"/>
              <a:t>性別權力關係與互動：</a:t>
            </a:r>
            <a:r>
              <a:rPr lang="zh-TW" altLang="en-US" sz="2900" dirty="0"/>
              <a:t>認識人際、情感關係並察覺其中的權力問題，以進行適當的互動。</a:t>
            </a:r>
            <a:br>
              <a:rPr lang="zh-TW" altLang="en-US" sz="2900" dirty="0"/>
            </a:br>
            <a:r>
              <a:rPr lang="zh-TW" altLang="en-US" sz="2900" dirty="0"/>
              <a:t/>
            </a:r>
            <a:br>
              <a:rPr lang="zh-TW" altLang="en-US" sz="2900" dirty="0"/>
            </a:br>
            <a:endParaRPr lang="zh-TW" altLang="en-US" sz="2900" dirty="0"/>
          </a:p>
          <a:p>
            <a:r>
              <a:rPr lang="zh-TW" altLang="en-US" sz="2900" b="1" dirty="0"/>
              <a:t>性別與多元文化：</a:t>
            </a:r>
            <a:r>
              <a:rPr lang="zh-TW" altLang="en-US" sz="2900" dirty="0"/>
              <a:t>了解家庭的多元型態和性別意涵，連結種族、階級、國際議題的對話</a:t>
            </a:r>
            <a:r>
              <a:rPr lang="zh-TW" altLang="en-US" sz="2900" dirty="0" smtClean="0"/>
              <a:t>。</a:t>
            </a:r>
            <a:endParaRPr lang="zh-TW" altLang="en-US" sz="29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4737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708" y="3641124"/>
            <a:ext cx="2686050" cy="1919159"/>
          </a:xfrm>
          <a:prstGeom prst="rect">
            <a:avLst/>
          </a:prstGeom>
        </p:spPr>
      </p:pic>
      <p:sp>
        <p:nvSpPr>
          <p:cNvPr id="4" name="AutoShape 2" descr="1964豬肉飯- 【我粉紅，我驕傲。】 從小到大，我就是一隻粉紅豬。... | Facebook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719509" y="573447"/>
            <a:ext cx="8911687" cy="56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800" b="1" dirty="0"/>
              <a:t>性別平等宣導：海報、標語、動畫、影片</a:t>
            </a:r>
            <a:r>
              <a:rPr lang="zh-TW" altLang="en-US" sz="2800" b="1" dirty="0" smtClean="0"/>
              <a:t>資源</a:t>
            </a:r>
            <a:r>
              <a:rPr lang="en-US" altLang="zh-TW" sz="2800" b="1" dirty="0" smtClean="0"/>
              <a:t/>
            </a:r>
            <a:br>
              <a:rPr lang="en-US" altLang="zh-TW" sz="2800" b="1" dirty="0" smtClean="0"/>
            </a:br>
            <a:r>
              <a:rPr lang="en-US" altLang="zh-TW" sz="2000" b="1" dirty="0"/>
              <a:t/>
            </a:r>
            <a:br>
              <a:rPr lang="en-US" altLang="zh-TW" sz="2000" b="1" dirty="0"/>
            </a:b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結合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SDGs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性別平等指標，以「顏色」作為主要的元素，帶領孩子觀察媒體、廣告中運用粉紅、粉藍色的方法，覺察性別刻板印象的形成過程，再透過無色禮盒的發想，讓同學了解性別顏色的刻板印象，帶領他們突破框架，在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生活情境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中實踐性別平等。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2" name="Picture 4" descr="我挺粉紅口罩讓孩子不被顏色框架– 世新大學小世界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357" y="3641124"/>
            <a:ext cx="3042840" cy="191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96" y="3641124"/>
            <a:ext cx="2977931" cy="203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0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9503" y="448244"/>
            <a:ext cx="9049736" cy="5738372"/>
          </a:xfrm>
        </p:spPr>
        <p:txBody>
          <a:bodyPr/>
          <a:lstStyle/>
          <a:p>
            <a:r>
              <a:rPr lang="zh-TW" altLang="en-US" sz="2000" dirty="0"/>
              <a:t>策略</a:t>
            </a:r>
            <a:r>
              <a:rPr lang="en-US" altLang="zh-TW" sz="2000" dirty="0"/>
              <a:t>1</a:t>
            </a:r>
            <a:r>
              <a:rPr lang="zh-TW" altLang="en-US" sz="2000" dirty="0"/>
              <a:t>：留白，讓畫面孕育思考</a:t>
            </a:r>
          </a:p>
          <a:p>
            <a:r>
              <a:rPr lang="zh-TW" altLang="en-US" sz="2000" dirty="0"/>
              <a:t>策略</a:t>
            </a:r>
            <a:r>
              <a:rPr lang="en-US" altLang="zh-TW" sz="2000" dirty="0"/>
              <a:t>2</a:t>
            </a:r>
            <a:r>
              <a:rPr lang="zh-TW" altLang="en-US" sz="2000" dirty="0"/>
              <a:t>：開放空間，讓不同意見激發</a:t>
            </a:r>
          </a:p>
          <a:p>
            <a:r>
              <a:rPr lang="zh-TW" altLang="en-US" sz="2000" dirty="0"/>
              <a:t>策略</a:t>
            </a:r>
            <a:r>
              <a:rPr lang="en-US" altLang="zh-TW" sz="2000" dirty="0"/>
              <a:t>3</a:t>
            </a:r>
            <a:r>
              <a:rPr lang="zh-TW" altLang="en-US" sz="2000" dirty="0"/>
              <a:t>：適時引導，讓問題更加深入</a:t>
            </a:r>
          </a:p>
          <a:p>
            <a:r>
              <a:rPr lang="zh-TW" altLang="en-US" sz="2000" dirty="0"/>
              <a:t>策略</a:t>
            </a:r>
            <a:r>
              <a:rPr lang="en-US" altLang="zh-TW" sz="2000" dirty="0"/>
              <a:t>4</a:t>
            </a:r>
            <a:r>
              <a:rPr lang="zh-TW" altLang="en-US" sz="2000" dirty="0"/>
              <a:t>：暫停</a:t>
            </a:r>
            <a:r>
              <a:rPr lang="en-US" altLang="zh-TW" sz="2000" dirty="0"/>
              <a:t>15</a:t>
            </a:r>
            <a:r>
              <a:rPr lang="zh-TW" altLang="en-US" sz="2000" dirty="0"/>
              <a:t>秒，充新開機讓討論和緩</a:t>
            </a:r>
          </a:p>
          <a:p>
            <a:r>
              <a:rPr lang="zh-TW" altLang="en-US" sz="2000" dirty="0"/>
              <a:t>策略</a:t>
            </a:r>
            <a:r>
              <a:rPr lang="en-US" altLang="zh-TW" sz="2000" dirty="0"/>
              <a:t>5</a:t>
            </a:r>
            <a:r>
              <a:rPr lang="zh-TW" altLang="en-US" sz="2000" dirty="0"/>
              <a:t>：交流反思，讓價值化為行動</a:t>
            </a:r>
          </a:p>
          <a:p>
            <a:r>
              <a:rPr lang="zh-TW" altLang="en-US" sz="2000" dirty="0"/>
              <a:t>策略</a:t>
            </a:r>
            <a:r>
              <a:rPr lang="en-US" altLang="zh-TW" sz="2000" dirty="0"/>
              <a:t>6</a:t>
            </a:r>
            <a:r>
              <a:rPr lang="zh-TW" altLang="en-US" sz="2000" dirty="0"/>
              <a:t>：打造工具，讓各界溝通對話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b="1" dirty="0"/>
              <a:t>《</a:t>
            </a:r>
            <a:r>
              <a:rPr lang="zh-TW" altLang="en-US" b="1" dirty="0"/>
              <a:t>如魚</a:t>
            </a:r>
            <a:r>
              <a:rPr lang="en-US" altLang="zh-TW" b="1" dirty="0" smtClean="0"/>
              <a:t>》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www.youtube.com/watch?v=g_LtZeSNknk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130" y="3641126"/>
            <a:ext cx="3977604" cy="23603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825" y="163662"/>
            <a:ext cx="3846909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7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9213" y="304800"/>
            <a:ext cx="8915400" cy="897467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rgbClr val="FF0000"/>
                </a:solidFill>
              </a:rPr>
              <a:t>預防重於治療</a:t>
            </a:r>
            <a:r>
              <a:rPr lang="en-US" altLang="zh-TW" sz="4000" dirty="0" smtClean="0">
                <a:solidFill>
                  <a:srgbClr val="FF0000"/>
                </a:solidFill>
              </a:rPr>
              <a:t>-</a:t>
            </a:r>
            <a:r>
              <a:rPr lang="zh-TW" altLang="en-US" sz="4000" dirty="0" smtClean="0">
                <a:solidFill>
                  <a:srgbClr val="FF0000"/>
                </a:solidFill>
              </a:rPr>
              <a:t>落實教育與宣導措施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78" y="1023793"/>
            <a:ext cx="9153301" cy="5442909"/>
          </a:xfrm>
        </p:spPr>
      </p:pic>
    </p:spTree>
    <p:extLst>
      <p:ext uri="{BB962C8B-B14F-4D97-AF65-F5344CB8AC3E}">
        <p14:creationId xmlns:p14="http://schemas.microsoft.com/office/powerpoint/2010/main" val="348385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15" y="502507"/>
            <a:ext cx="4684934" cy="2748021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48" y="3608174"/>
            <a:ext cx="4534691" cy="246311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15" y="3532191"/>
            <a:ext cx="4684934" cy="280270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30" y="614371"/>
            <a:ext cx="4464909" cy="271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11245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</TotalTime>
  <Words>184</Words>
  <Application>Microsoft Office PowerPoint</Application>
  <PresentationFormat>寬螢幕</PresentationFormat>
  <Paragraphs>34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微軟正黑體</vt:lpstr>
      <vt:lpstr>標楷體</vt:lpstr>
      <vt:lpstr>Arial</vt:lpstr>
      <vt:lpstr>Century Gothic</vt:lpstr>
      <vt:lpstr>Wingdings 3</vt:lpstr>
      <vt:lpstr>絲縷</vt:lpstr>
      <vt:lpstr>性別平等</vt:lpstr>
      <vt:lpstr>性別平等教育的學習主題</vt:lpstr>
      <vt:lpstr>性別平等宣導：海報、標語、動畫、影片資源  結合 SDGs 性別平等指標，以「顏色」作為主要的元素，帶領孩子觀察媒體、廣告中運用粉紅、粉藍色的方法，覺察性別刻板印象的形成過程，再透過無色禮盒的發想，讓同學了解性別顏色的刻板印象，帶領他們突破框架，在生活情境中實踐性別平等。 </vt:lpstr>
      <vt:lpstr>PowerPoint 簡報</vt:lpstr>
      <vt:lpstr>預防重於治療-落實教育與宣導措施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性別平等</dc:title>
  <dc:creator>陳宥安</dc:creator>
  <cp:lastModifiedBy>陳宥安</cp:lastModifiedBy>
  <cp:revision>8</cp:revision>
  <dcterms:created xsi:type="dcterms:W3CDTF">2024-08-09T00:57:33Z</dcterms:created>
  <dcterms:modified xsi:type="dcterms:W3CDTF">2024-08-14T03:01:14Z</dcterms:modified>
</cp:coreProperties>
</file>